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5"/>
  </p:notesMasterIdLst>
  <p:sldIdLst>
    <p:sldId id="811" r:id="rId2"/>
    <p:sldId id="812" r:id="rId3"/>
    <p:sldId id="813" r:id="rId4"/>
    <p:sldId id="814" r:id="rId5"/>
    <p:sldId id="815" r:id="rId6"/>
    <p:sldId id="816" r:id="rId7"/>
    <p:sldId id="817" r:id="rId8"/>
    <p:sldId id="818" r:id="rId9"/>
    <p:sldId id="819" r:id="rId10"/>
    <p:sldId id="820" r:id="rId11"/>
    <p:sldId id="821" r:id="rId12"/>
    <p:sldId id="822" r:id="rId13"/>
    <p:sldId id="823" r:id="rId14"/>
    <p:sldId id="824" r:id="rId15"/>
    <p:sldId id="825" r:id="rId16"/>
    <p:sldId id="826" r:id="rId17"/>
    <p:sldId id="827" r:id="rId18"/>
    <p:sldId id="828" r:id="rId19"/>
    <p:sldId id="829" r:id="rId20"/>
    <p:sldId id="830" r:id="rId21"/>
    <p:sldId id="831" r:id="rId22"/>
    <p:sldId id="832" r:id="rId23"/>
    <p:sldId id="833" r:id="rId24"/>
    <p:sldId id="834" r:id="rId25"/>
    <p:sldId id="835" r:id="rId26"/>
    <p:sldId id="836" r:id="rId27"/>
    <p:sldId id="837" r:id="rId28"/>
    <p:sldId id="838" r:id="rId29"/>
    <p:sldId id="839" r:id="rId30"/>
    <p:sldId id="840" r:id="rId31"/>
    <p:sldId id="841" r:id="rId32"/>
    <p:sldId id="842" r:id="rId33"/>
    <p:sldId id="843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417" y="6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12DC10-BC87-4471-B69D-133B2E95094D}" type="datetimeFigureOut">
              <a:rPr lang="en-US" smtClean="0"/>
              <a:t>11/27/2019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FE41B-A6BB-44FA-AA7C-004F53476F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39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7"/>
          <p:cNvSpPr txBox="1">
            <a:spLocks noGrp="1" noChangeArrowheads="1"/>
          </p:cNvSpPr>
          <p:nvPr/>
        </p:nvSpPr>
        <p:spPr bwMode="auto">
          <a:xfrm>
            <a:off x="4023237" y="8917770"/>
            <a:ext cx="3077633" cy="46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229" tIns="47115" rIns="94229" bIns="47115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04D9CB6-61AF-4688-B91A-C8728045491D}" type="slidenum">
              <a:rPr lang="en-US" altLang="en-US">
                <a:cs typeface="Calibri" panose="020F050202020403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cs typeface="Calibri" panose="020F0502020204030204" pitchFamily="34" charset="0"/>
            </a:endParaRPr>
          </a:p>
        </p:txBody>
      </p:sp>
      <p:sp>
        <p:nvSpPr>
          <p:cNvPr id="137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140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dirty="0"/>
              <a:t>For basis of gifted property or inherited</a:t>
            </a:r>
            <a:r>
              <a:rPr lang="en-US" baseline="0" dirty="0"/>
              <a:t> property, refer to the Capital Gain lesson</a:t>
            </a:r>
            <a:endParaRPr lang="en-US" dirty="0"/>
          </a:p>
          <a:p>
            <a:r>
              <a:rPr lang="en-US" dirty="0"/>
              <a:t>Comprehensive</a:t>
            </a:r>
            <a:r>
              <a:rPr lang="en-US" baseline="0" dirty="0"/>
              <a:t> topics at the end of this lesson include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616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aseline="0" dirty="0"/>
              <a:t>Taxpayers should examine closing documents for possible 1099-S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911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dirty="0"/>
              <a:t>Other </a:t>
            </a:r>
            <a:r>
              <a:rPr lang="en-US" b="1" baseline="0" dirty="0"/>
              <a:t>home does not need to be the taxpayer’s principal residence to be in scope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="1" baseline="0" dirty="0"/>
              <a:t>Can be inherited or gifted</a:t>
            </a:r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For basis of gifted property or inherited</a:t>
            </a:r>
            <a:r>
              <a:rPr lang="en-US" baseline="0" dirty="0"/>
              <a:t> property, refer to the Capital Gain lesson</a:t>
            </a:r>
            <a:endParaRPr lang="en-US" dirty="0"/>
          </a:p>
          <a:p>
            <a:pPr marL="171450" marR="0" indent="-17145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154135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Comprehensive</a:t>
            </a:r>
          </a:p>
        </p:txBody>
      </p:sp>
    </p:spTree>
    <p:extLst>
      <p:ext uri="{BB962C8B-B14F-4D97-AF65-F5344CB8AC3E}">
        <p14:creationId xmlns:p14="http://schemas.microsoft.com/office/powerpoint/2010/main" val="4368875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Comprehensive</a:t>
            </a:r>
          </a:p>
        </p:txBody>
      </p:sp>
    </p:spTree>
    <p:extLst>
      <p:ext uri="{BB962C8B-B14F-4D97-AF65-F5344CB8AC3E}">
        <p14:creationId xmlns:p14="http://schemas.microsoft.com/office/powerpoint/2010/main" val="2585758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Comprehensive</a:t>
            </a:r>
          </a:p>
        </p:txBody>
      </p:sp>
    </p:spTree>
    <p:extLst>
      <p:ext uri="{BB962C8B-B14F-4D97-AF65-F5344CB8AC3E}">
        <p14:creationId xmlns:p14="http://schemas.microsoft.com/office/powerpoint/2010/main" val="34662945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Comprehensive</a:t>
            </a:r>
          </a:p>
        </p:txBody>
      </p:sp>
    </p:spTree>
    <p:extLst>
      <p:ext uri="{BB962C8B-B14F-4D97-AF65-F5344CB8AC3E}">
        <p14:creationId xmlns:p14="http://schemas.microsoft.com/office/powerpoint/2010/main" val="100730171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853234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32822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197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>
              <a:buFontTx/>
              <a:buChar char="•"/>
            </a:pPr>
            <a:endParaRPr lang="en-US" altLang="en-US" b="1" strike="noStrike" dirty="0"/>
          </a:p>
        </p:txBody>
      </p:sp>
      <p:sp>
        <p:nvSpPr>
          <p:cNvPr id="21197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0B90168B-D9DE-49FF-B3C5-5AC5A785008A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0065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23235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trike="noStrike" baseline="0" dirty="0">
                <a:solidFill>
                  <a:srgbClr val="FF0000"/>
                </a:solidFill>
              </a:rPr>
              <a:t>The TaxSlayer worksheet calls for many details and can be confusing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en-US" b="1" strike="noStrike" baseline="0" dirty="0">
                <a:solidFill>
                  <a:srgbClr val="FF0000"/>
                </a:solidFill>
              </a:rPr>
              <a:t>If taxpayer has already computed sales price (gross as per 1099-S) and basis, including selling expenses, probably easier to enter directly in capital gain input form</a:t>
            </a:r>
          </a:p>
        </p:txBody>
      </p:sp>
      <p:sp>
        <p:nvSpPr>
          <p:cNvPr id="22323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199C12DE-85BA-43D3-9084-44FB106F862A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174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Comprehensive</a:t>
            </a:r>
            <a:r>
              <a:rPr lang="en-US" baseline="0" dirty="0"/>
              <a:t> topics</a:t>
            </a:r>
            <a:endParaRPr lang="en-US" dirty="0"/>
          </a:p>
          <a:p>
            <a:pPr lvl="0"/>
            <a:r>
              <a:rPr lang="en-US" dirty="0"/>
              <a:t>Basis for surviving spouse</a:t>
            </a:r>
          </a:p>
          <a:p>
            <a:pPr lvl="0"/>
            <a:r>
              <a:rPr lang="en-US" dirty="0"/>
              <a:t>Special rules for surviving spouse</a:t>
            </a:r>
          </a:p>
          <a:p>
            <a:pPr lvl="0"/>
            <a:r>
              <a:rPr lang="en-US" dirty="0"/>
              <a:t>Reduced exclusion</a:t>
            </a:r>
          </a:p>
          <a:p>
            <a:pPr lvl="0"/>
            <a:r>
              <a:rPr lang="en-US" dirty="0"/>
              <a:t>Suspension</a:t>
            </a:r>
            <a:r>
              <a:rPr lang="en-US" baseline="0" dirty="0"/>
              <a:t> of 5-year test period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087144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081C8932-20BC-4126-BB11-D6CCA012392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15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More uncommon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092172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dirty="0"/>
              <a:t>Worksheet</a:t>
            </a:r>
            <a:r>
              <a:rPr lang="en-US" baseline="0" dirty="0"/>
              <a:t> often is too hard to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99551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950017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805868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068593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For basis of gifted property or inherited</a:t>
            </a:r>
            <a:r>
              <a:rPr lang="en-US" baseline="0" dirty="0"/>
              <a:t> property, refer to the Capital Gain lesson</a:t>
            </a:r>
            <a:endParaRPr lang="en-US" dirty="0"/>
          </a:p>
          <a:p>
            <a:r>
              <a:rPr lang="en-US" dirty="0"/>
              <a:t>Comprehensive</a:t>
            </a:r>
            <a:r>
              <a:rPr lang="en-US" baseline="0" dirty="0"/>
              <a:t> topics include</a:t>
            </a:r>
            <a:endParaRPr lang="en-US" dirty="0"/>
          </a:p>
          <a:p>
            <a:pPr lvl="1"/>
            <a:r>
              <a:rPr lang="en-US" dirty="0"/>
              <a:t>Basis for surviving spouse</a:t>
            </a:r>
          </a:p>
          <a:p>
            <a:pPr lvl="1"/>
            <a:r>
              <a:rPr lang="en-US" dirty="0"/>
              <a:t>Basis for gifted home</a:t>
            </a:r>
          </a:p>
          <a:p>
            <a:pPr lvl="1"/>
            <a:r>
              <a:rPr lang="en-US" dirty="0"/>
              <a:t>Special rules for surviving spouse</a:t>
            </a:r>
          </a:p>
          <a:p>
            <a:pPr lvl="1"/>
            <a:r>
              <a:rPr lang="en-US" dirty="0"/>
              <a:t>Reduced exclusion</a:t>
            </a:r>
          </a:p>
          <a:p>
            <a:pPr lvl="1"/>
            <a:r>
              <a:rPr lang="en-US" dirty="0"/>
              <a:t>Suspension</a:t>
            </a:r>
            <a:r>
              <a:rPr lang="en-US" baseline="0" dirty="0"/>
              <a:t> of 5-year test period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272235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Comprehensive</a:t>
            </a:r>
          </a:p>
          <a:p>
            <a:r>
              <a:rPr lang="en-US" altLang="en-US" b="1" dirty="0"/>
              <a:t>Depending on your state:</a:t>
            </a:r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1D2D587-9166-4A27-9DE2-DCD3E5469E4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4505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Assumes property owned ½ by each</a:t>
            </a:r>
            <a:r>
              <a:rPr lang="en-US" altLang="en-US" b="1" baseline="0" dirty="0"/>
              <a:t> spouse</a:t>
            </a:r>
            <a:endParaRPr lang="en-US" altLang="en-US" b="1" dirty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1D2D587-9166-4A27-9DE2-DCD3E5469E4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3219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913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b="1" dirty="0"/>
              <a:t>Assumes property owned ½ by each</a:t>
            </a:r>
            <a:r>
              <a:rPr lang="en-US" altLang="en-US" b="1" baseline="0" dirty="0"/>
              <a:t> spouse</a:t>
            </a:r>
            <a:endParaRPr lang="en-US" altLang="en-US" b="1" dirty="0"/>
          </a:p>
        </p:txBody>
      </p:sp>
      <p:sp>
        <p:nvSpPr>
          <p:cNvPr id="21914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1D2D587-9166-4A27-9DE2-DCD3E5469E4F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171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14848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6319" indent="-176319">
              <a:buFontTx/>
              <a:buChar char="•"/>
            </a:pPr>
            <a:r>
              <a:rPr lang="en-US" altLang="en-US" b="1" dirty="0"/>
              <a:t>Home could be sale of inherited home or a vacation home</a:t>
            </a:r>
          </a:p>
          <a:p>
            <a:pPr marL="176319" indent="-176319">
              <a:buFontTx/>
              <a:buChar char="•"/>
            </a:pPr>
            <a:r>
              <a:rPr lang="en-US" altLang="en-US" b="1" dirty="0"/>
              <a:t>Must have been used as a residence</a:t>
            </a:r>
          </a:p>
          <a:p>
            <a:pPr marL="176319" indent="-176319">
              <a:buFontTx/>
              <a:buChar char="•"/>
            </a:pPr>
            <a:r>
              <a:rPr lang="en-US" altLang="en-US" b="1" dirty="0"/>
              <a:t>Never</a:t>
            </a:r>
            <a:r>
              <a:rPr lang="en-US" altLang="en-US" b="1" baseline="0" dirty="0"/>
              <a:t> </a:t>
            </a:r>
            <a:r>
              <a:rPr lang="en-US" altLang="en-US" b="1" dirty="0"/>
              <a:t>a rental or used in a business (home</a:t>
            </a:r>
            <a:r>
              <a:rPr lang="en-US" altLang="en-US" b="1" baseline="0" dirty="0"/>
              <a:t> office)</a:t>
            </a:r>
            <a:endParaRPr lang="en-US" altLang="en-US" b="1" dirty="0"/>
          </a:p>
        </p:txBody>
      </p:sp>
      <p:sp>
        <p:nvSpPr>
          <p:cNvPr id="148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64583" indent="-293331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76528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47780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119032" indent="-234023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80667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42302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503937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65572" indent="-23402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1A7C557-1BEF-48B1-A81B-B106175E9623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22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pPr>
              <a:buNone/>
              <a:defRPr/>
            </a:pPr>
            <a:r>
              <a:rPr lang="en-US" b="1" dirty="0"/>
              <a:t>Clarify</a:t>
            </a:r>
          </a:p>
          <a:p>
            <a:pPr marL="173113" indent="-1731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This is different than the qualifying widow(er) with child status</a:t>
            </a:r>
          </a:p>
        </p:txBody>
      </p:sp>
      <p:sp>
        <p:nvSpPr>
          <p:cNvPr id="21811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E53A927B-A87A-4366-AE8E-D2363BDB85F0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357561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Possible reduced exclusion? See </a:t>
            </a:r>
            <a:r>
              <a:rPr lang="en-US" b="1" dirty="0"/>
              <a:t>Pub 523 “Selling Your Home” page 6 Figuring Gain or Loss </a:t>
            </a:r>
            <a:r>
              <a:rPr lang="en-US" dirty="0"/>
              <a:t>and go through the </a:t>
            </a:r>
            <a:r>
              <a:rPr lang="en-US" b="1" dirty="0"/>
              <a:t>How to Figure Your Gain or Loss Worksheet</a:t>
            </a:r>
            <a:r>
              <a:rPr lang="en-US" b="0" dirty="0"/>
              <a:t> to determine if any basis adjustments might be necessary.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424053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r>
              <a:rPr lang="en-US" b="1" dirty="0"/>
              <a:t>Comprehensive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6100053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</p:spPr>
        <p:txBody>
          <a:bodyPr/>
          <a:lstStyle/>
          <a:p>
            <a:fld id="{081C8932-20BC-4126-BB11-D6CCA0123925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79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73113" indent="-173113" eaLnBrk="1" hangingPunct="1">
              <a:buFontTx/>
              <a:buChar char="•"/>
            </a:pPr>
            <a:r>
              <a:rPr lang="en-US" altLang="en-US" b="1" dirty="0"/>
              <a:t>A home includes any property used as a residence</a:t>
            </a:r>
          </a:p>
          <a:p>
            <a:pPr marL="634748" lvl="1" indent="-173113" eaLnBrk="1" hangingPunct="1">
              <a:buFontTx/>
              <a:buChar char="•"/>
            </a:pPr>
            <a:r>
              <a:rPr lang="en-US" altLang="en-US" b="1" dirty="0"/>
              <a:t>Second home</a:t>
            </a:r>
          </a:p>
          <a:p>
            <a:pPr marL="634748" lvl="1" indent="-173113" eaLnBrk="1" hangingPunct="1">
              <a:buFontTx/>
              <a:buChar char="•"/>
            </a:pPr>
            <a:r>
              <a:rPr lang="en-US" altLang="en-US" b="1" dirty="0"/>
              <a:t>House boat</a:t>
            </a:r>
          </a:p>
          <a:p>
            <a:pPr marL="634748" lvl="1" indent="-173113" eaLnBrk="1" hangingPunct="1">
              <a:buFontTx/>
              <a:buChar char="•"/>
            </a:pPr>
            <a:r>
              <a:rPr lang="en-US" altLang="en-US" b="1" dirty="0"/>
              <a:t>Mobile home</a:t>
            </a:r>
          </a:p>
          <a:p>
            <a:pPr marL="177548" marR="0" lvl="0" indent="-173113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b="1" dirty="0"/>
              <a:t>If home was ever rented out or used in business, out of scope</a:t>
            </a:r>
          </a:p>
          <a:p>
            <a:pPr marL="634748" marR="0" lvl="1" indent="-173113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b="1" dirty="0"/>
              <a:t>Except simplified home office deduction </a:t>
            </a:r>
          </a:p>
          <a:p>
            <a:pPr marL="634748" marR="0" lvl="1" indent="-173113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altLang="en-US" b="1" dirty="0"/>
              <a:t>Except the 15 days or less rental exclusion</a:t>
            </a:r>
          </a:p>
          <a:p>
            <a:pPr marL="177548" lvl="0" indent="-173113" eaLnBrk="1" hangingPunct="1">
              <a:buFontTx/>
              <a:buChar char="•"/>
            </a:pPr>
            <a:endParaRPr lang="en-US" altLang="en-US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19696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None/>
              <a:defRPr/>
            </a:pPr>
            <a:r>
              <a:rPr lang="en-US" altLang="en-US" b="1" dirty="0"/>
              <a:t>Emphasize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/>
              <a:t>Taxpayer needs to determine the sales price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/>
              <a:t>Taxpayer needs to determine total cost of their home, including improvements</a:t>
            </a:r>
          </a:p>
          <a:p>
            <a:pPr marL="176319" indent="-176319">
              <a:buFontTx/>
              <a:buChar char="•"/>
              <a:defRPr/>
            </a:pPr>
            <a:r>
              <a:rPr lang="en-US" altLang="en-US" b="1" dirty="0"/>
              <a:t>If the taxpayer does not have this information, they will need to compile it and return another day</a:t>
            </a:r>
          </a:p>
          <a:p>
            <a:pPr marL="180754" lvl="0" indent="-176319">
              <a:buFontTx/>
              <a:buChar char="•"/>
              <a:defRPr/>
            </a:pPr>
            <a:r>
              <a:rPr lang="en-US" altLang="en-US" b="1" dirty="0"/>
              <a:t>Taxpayer can refer to IRS Pub 523 Selling Your Home for more information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4436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401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14020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F4FCF72F-C1A3-42EC-B89D-03935D0FA7A5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490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>
              <a:buFontTx/>
              <a:buChar char="•"/>
            </a:pPr>
            <a:r>
              <a:rPr lang="en-US" altLang="en-US" b="1" dirty="0"/>
              <a:t>Two years defined as: 24 full months or 730 days (365 x 2)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Ownership and use tests can be met during different two-year periods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However, a taxpayer must meet both tests during the five-year period ending on the date of the sale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See Comprehensive Topics for</a:t>
            </a:r>
            <a:r>
              <a:rPr lang="en-US" altLang="en-US" b="1" baseline="0" dirty="0"/>
              <a:t> suspension of the 5-year test period</a:t>
            </a:r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1889544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FA57655-049D-439C-87B9-0E9D9218E8D3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9885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0013" y="1143000"/>
            <a:ext cx="4117975" cy="3087688"/>
          </a:xfrm>
          <a:prstGeom prst="rect">
            <a:avLst/>
          </a:prstGeom>
          <a:ln/>
        </p:spPr>
      </p:sp>
      <p:sp>
        <p:nvSpPr>
          <p:cNvPr id="217091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73113" indent="-173113">
              <a:buFontTx/>
              <a:buChar char="•"/>
            </a:pPr>
            <a:r>
              <a:rPr lang="en-US" altLang="en-US" b="1" dirty="0"/>
              <a:t>If not eligible for maximum exclusion, the most they can claim is the total of the maximum exclusions each would qualify for if not married and the amounts were figured separately</a:t>
            </a:r>
          </a:p>
          <a:p>
            <a:pPr marL="173113" indent="-173113">
              <a:buFontTx/>
              <a:buChar char="•"/>
            </a:pPr>
            <a:r>
              <a:rPr lang="en-US" altLang="en-US" b="1" dirty="0"/>
              <a:t>For this purpose, each spouse is treated as owning the property during the period that either spouse owned the property</a:t>
            </a:r>
          </a:p>
        </p:txBody>
      </p:sp>
      <p:sp>
        <p:nvSpPr>
          <p:cNvPr id="217092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50157" indent="-288522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5408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15722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77357" indent="-230817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38992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300062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62261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923896" indent="-23081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8798E5FD-2864-4836-9370-184F5A5CADCB}" type="slidenum">
              <a:rPr lang="en-US" altLang="en-US" smtClean="0">
                <a:cs typeface="Calibri" panose="020F0502020204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33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7670"/>
            <a:ext cx="9144000" cy="13271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7" name="Rectangle 6"/>
          <p:cNvSpPr/>
          <p:nvPr/>
        </p:nvSpPr>
        <p:spPr>
          <a:xfrm>
            <a:off x="2" y="1218977"/>
            <a:ext cx="6599583" cy="3901440"/>
          </a:xfrm>
          <a:prstGeom prst="rect">
            <a:avLst/>
          </a:prstGeom>
          <a:solidFill>
            <a:srgbClr val="CF2124"/>
          </a:solidFill>
          <a:ln>
            <a:solidFill>
              <a:srgbClr val="CF212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7377" y="3697342"/>
            <a:ext cx="5224830" cy="1112839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257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3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6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30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0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" y="5056023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/>
          <p:cNvSpPr/>
          <p:nvPr/>
        </p:nvSpPr>
        <p:spPr>
          <a:xfrm>
            <a:off x="2" y="5056022"/>
            <a:ext cx="6599583" cy="86815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42" y="1875512"/>
            <a:ext cx="5227900" cy="1219200"/>
          </a:xfrm>
        </p:spPr>
        <p:txBody>
          <a:bodyPr>
            <a:noAutofit/>
          </a:bodyPr>
          <a:lstStyle>
            <a:lvl1pPr algn="ctr">
              <a:defRPr sz="24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" y="5080555"/>
            <a:ext cx="6601968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25D16B6-152B-4FDE-BF54-4398ECB142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34A7236-1F7D-4C44-9FB2-218DB8E05C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50BAE30B-22A1-41E6-98B6-04A1B88E0F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90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>
          <a:xfrm>
            <a:off x="962025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4797029" y="1754188"/>
            <a:ext cx="3497580" cy="4022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46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500" y="1535117"/>
            <a:ext cx="3497580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6462" y="1535117"/>
            <a:ext cx="3497580" cy="639763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1575" b="1"/>
            </a:lvl1pPr>
            <a:lvl2pPr marL="257169" indent="0">
              <a:buNone/>
              <a:defRPr sz="1125" b="1"/>
            </a:lvl2pPr>
            <a:lvl3pPr marL="514338" indent="0">
              <a:buNone/>
              <a:defRPr sz="1013" b="1"/>
            </a:lvl3pPr>
            <a:lvl4pPr marL="771506" indent="0">
              <a:buNone/>
              <a:defRPr sz="900" b="1"/>
            </a:lvl4pPr>
            <a:lvl5pPr marL="1028675" indent="0">
              <a:buNone/>
              <a:defRPr sz="900" b="1"/>
            </a:lvl5pPr>
            <a:lvl6pPr marL="1285843" indent="0">
              <a:buNone/>
              <a:defRPr sz="900" b="1"/>
            </a:lvl6pPr>
            <a:lvl7pPr marL="1543012" indent="0">
              <a:buNone/>
              <a:defRPr sz="900" b="1"/>
            </a:lvl7pPr>
            <a:lvl8pPr marL="1800180" indent="0">
              <a:buNone/>
              <a:defRPr sz="900" b="1"/>
            </a:lvl8pPr>
            <a:lvl9pPr marL="2057349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52501" y="2174878"/>
            <a:ext cx="3498056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/>
          </p:nvPr>
        </p:nvSpPr>
        <p:spPr>
          <a:xfrm>
            <a:off x="4806462" y="2174878"/>
            <a:ext cx="3497580" cy="3779839"/>
          </a:xfrm>
        </p:spPr>
        <p:txBody>
          <a:bodyPr>
            <a:normAutofit/>
          </a:bodyPr>
          <a:lstStyle>
            <a:lvl1pPr>
              <a:defRPr sz="1575"/>
            </a:lvl1pPr>
            <a:lvl2pPr>
              <a:defRPr sz="1350"/>
            </a:lvl2pPr>
            <a:lvl3pPr>
              <a:defRPr sz="1125"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935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>
          <a:xfrm>
            <a:off x="959125" y="1761437"/>
            <a:ext cx="7315200" cy="22212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58850" y="4108451"/>
            <a:ext cx="7315200" cy="17801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4" name="Date Placeholder 3">
            <a:extLst>
              <a:ext uri="{FF2B5EF4-FFF2-40B4-BE49-F238E27FC236}">
                <a16:creationId xmlns:a16="http://schemas.microsoft.com/office/drawing/2014/main" id="{3FEE0182-5E6E-47B8-86E9-CC065BBEA7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D13BC5E4-D997-4149-8D6E-66A51B990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FA6B5DDA-0C49-44A9-B553-0066B756A8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01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69209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6" pos="5208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52586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11547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 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74207" y="6265308"/>
            <a:ext cx="388559" cy="365125"/>
          </a:xfrm>
        </p:spPr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-17670"/>
            <a:ext cx="9144000" cy="12280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6" name="Rectangle 5"/>
          <p:cNvSpPr/>
          <p:nvPr/>
        </p:nvSpPr>
        <p:spPr>
          <a:xfrm>
            <a:off x="0" y="-17670"/>
            <a:ext cx="9144000" cy="147167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7" name="Rectangle 6"/>
          <p:cNvSpPr/>
          <p:nvPr/>
        </p:nvSpPr>
        <p:spPr>
          <a:xfrm rot="16200000">
            <a:off x="-2980942" y="2962964"/>
            <a:ext cx="6876288" cy="9144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>
              <a:solidFill>
                <a:schemeClr val="bg1"/>
              </a:solidFill>
              <a:latin typeface="+mj-lt"/>
            </a:endParaRP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 rot="16200000">
            <a:off x="-2407918" y="2421255"/>
            <a:ext cx="573024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38861" y="6132291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60"/>
          </a:p>
        </p:txBody>
      </p:sp>
      <p:sp>
        <p:nvSpPr>
          <p:cNvPr id="10" name="Rectangle 9"/>
          <p:cNvSpPr/>
          <p:nvPr/>
        </p:nvSpPr>
        <p:spPr>
          <a:xfrm rot="5400000">
            <a:off x="-2493840" y="3390266"/>
            <a:ext cx="6876288" cy="59800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528210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47B75-102F-4897-A41E-3DF7610E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B232B2-EE7C-4A1B-BC5F-03285CE6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7076F7-3D4D-454D-8424-FDAD28D9D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3F955-D78F-4772-A1DE-BF38DC528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C395E-AA13-4E51-9903-FDDCDED2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/>
          <a:lstStyle>
            <a:lvl4pPr marL="1458516" indent="-170260">
              <a:defRPr/>
            </a:lvl4pPr>
            <a:lvl5pPr marL="1797844" indent="-170260">
              <a:tabLst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3A09A5A-A9C0-4CD2-A868-78EA44F396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0217534-7AEE-4CA5-B103-1415BD776E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E8D0076E-6785-4AB7-AF92-E035913FD3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497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31235" y="6265308"/>
            <a:ext cx="100039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11-27-2019 v1a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NTTC Training ala NJ – TY2019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DB09B-2E1E-48D6-BF38-233787F9BAB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>
          <a:xfrm>
            <a:off x="959125" y="1761433"/>
            <a:ext cx="7315200" cy="4023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-9265"/>
            <a:ext cx="9144000" cy="1219200"/>
          </a:xfrm>
          <a:prstGeom prst="rect">
            <a:avLst/>
          </a:prstGeom>
          <a:solidFill>
            <a:srgbClr val="CF212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>
              <a:solidFill>
                <a:schemeClr val="bg1"/>
              </a:solidFill>
              <a:latin typeface="+mj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0104" y="28835"/>
            <a:ext cx="73135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pic>
        <p:nvPicPr>
          <p:cNvPr id="10" name="Picture 9" descr="AARPF_Logo w Tag.eps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5341" y="6174261"/>
            <a:ext cx="2361460" cy="547219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07623" y="431029"/>
            <a:ext cx="236682" cy="31557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3" name="Rectangle 12"/>
          <p:cNvSpPr/>
          <p:nvPr/>
        </p:nvSpPr>
        <p:spPr>
          <a:xfrm>
            <a:off x="0" y="1182574"/>
            <a:ext cx="9144000" cy="79733"/>
          </a:xfrm>
          <a:prstGeom prst="rect">
            <a:avLst/>
          </a:prstGeom>
          <a:solidFill>
            <a:srgbClr val="84172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</p:spTree>
    <p:extLst>
      <p:ext uri="{BB962C8B-B14F-4D97-AF65-F5344CB8AC3E}">
        <p14:creationId xmlns:p14="http://schemas.microsoft.com/office/powerpoint/2010/main" val="412009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257169" rtl="0" eaLnBrk="1" latinLnBrk="0" hangingPunct="1">
        <a:spcBef>
          <a:spcPct val="0"/>
        </a:spcBef>
        <a:buNone/>
        <a:defRPr sz="225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191989" indent="-191989" algn="l" defTabSz="257169" rtl="0" eaLnBrk="1" latinLnBrk="0" hangingPunct="1">
        <a:spcBef>
          <a:spcPts val="1013"/>
        </a:spcBef>
        <a:buClr>
          <a:srgbClr val="CF2124"/>
        </a:buClr>
        <a:buSzPct val="70000"/>
        <a:buFont typeface="Wingdings" panose="05000000000000000000" pitchFamily="2" charset="2"/>
        <a:buChar char="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90203" algn="l" defTabSz="257169" rtl="0" eaLnBrk="1" latinLnBrk="0" hangingPunct="1">
        <a:spcBef>
          <a:spcPts val="506"/>
        </a:spcBef>
        <a:buClr>
          <a:srgbClr val="CF2124"/>
        </a:buClr>
        <a:buSzPct val="110000"/>
        <a:buFont typeface="Calibri" panose="020F0502020204030204" pitchFamily="34" charset="0"/>
        <a:buChar char="─"/>
        <a:tabLst/>
        <a:defRPr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803672" indent="-160735" algn="l" defTabSz="257169" rtl="0" eaLnBrk="1" latinLnBrk="0" hangingPunct="1">
        <a:spcBef>
          <a:spcPts val="338"/>
        </a:spcBef>
        <a:buClr>
          <a:srgbClr val="55493F"/>
        </a:buClr>
        <a:buSzPct val="110000"/>
        <a:buFont typeface="Arial"/>
        <a:buChar char="•"/>
        <a:tabLst/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900090" indent="-128585" algn="l" defTabSz="257169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8" indent="-128585" algn="l" defTabSz="257169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7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3" indent="-128585" algn="l" defTabSz="257169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8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9" algn="l" defTabSz="257169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	Pub 4012 – Tab D</a:t>
            </a:r>
            <a:br>
              <a:rPr lang="en-US" altLang="en-US" dirty="0"/>
            </a:br>
            <a:r>
              <a:rPr lang="en-US" altLang="en-US" dirty="0"/>
              <a:t>	Pub 4491 – Lesson 11</a:t>
            </a:r>
          </a:p>
        </p:txBody>
      </p:sp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Sale of Personal Residence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844E38-C270-45ED-BF57-2419A205E70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17DCA2-E66D-4C58-A5E4-66E6B0DEE3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5769C1-A3D8-4D21-95BA-D69234F5FB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034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EAD128F-8574-4DAD-98D7-3EC0AB1FE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11162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Report on tax return if</a:t>
            </a:r>
          </a:p>
          <a:p>
            <a:pPr lvl="1"/>
            <a:r>
              <a:rPr lang="en-US" altLang="en-US" dirty="0"/>
              <a:t>Any part of gain is taxable</a:t>
            </a:r>
          </a:p>
          <a:p>
            <a:pPr lvl="1"/>
            <a:r>
              <a:rPr lang="en-US" altLang="en-US" dirty="0"/>
              <a:t>Received Form 1099-S</a:t>
            </a:r>
          </a:p>
          <a:p>
            <a:r>
              <a:rPr lang="en-US" altLang="en-US" dirty="0"/>
              <a:t>No gain or gain less than exclusion – </a:t>
            </a:r>
            <a:r>
              <a:rPr lang="en-US" altLang="en-US" b="1" dirty="0"/>
              <a:t>and no </a:t>
            </a:r>
            <a:br>
              <a:rPr lang="en-US" altLang="en-US" b="1" dirty="0"/>
            </a:br>
            <a:r>
              <a:rPr lang="en-US" altLang="en-US" b="1" dirty="0"/>
              <a:t>Form 1099-S received</a:t>
            </a:r>
            <a:r>
              <a:rPr lang="en-US" altLang="en-US" dirty="0"/>
              <a:t> – reporting not required</a:t>
            </a:r>
          </a:p>
          <a:p>
            <a:pPr lvl="1"/>
            <a:r>
              <a:rPr lang="en-US" altLang="en-US" dirty="0"/>
              <a:t>Form 1099-S often issued at closing and included in closing documents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Reporting Sale of Personal Residence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13321-FD24-4A33-90B5-DA36D8472A3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3646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832FD0-9406-4BBD-AB65-27635143E4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13209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If not principal residence (main home)</a:t>
            </a:r>
          </a:p>
          <a:p>
            <a:pPr lvl="1"/>
            <a:r>
              <a:rPr lang="en-US" altLang="en-US" dirty="0"/>
              <a:t>No exclusion allowed</a:t>
            </a:r>
          </a:p>
          <a:p>
            <a:pPr lvl="1"/>
            <a:r>
              <a:rPr lang="en-US" altLang="en-US" dirty="0"/>
              <a:t>Gain is taxable capital gain</a:t>
            </a:r>
          </a:p>
          <a:p>
            <a:pPr lvl="1"/>
            <a:r>
              <a:rPr lang="en-US" altLang="en-US" b="1" dirty="0"/>
              <a:t>Loss is not deductible </a:t>
            </a:r>
          </a:p>
          <a:p>
            <a:r>
              <a:rPr lang="en-US" altLang="en-US" dirty="0"/>
              <a:t>Residence ever rented or used in business – out of scope</a:t>
            </a:r>
          </a:p>
          <a:p>
            <a:r>
              <a:rPr lang="en-US" altLang="en-US" dirty="0"/>
              <a:t>Sale of inherited or gifted home used as </a:t>
            </a:r>
            <a:r>
              <a:rPr lang="en-US" altLang="en-US" b="1" dirty="0"/>
              <a:t>personal residence</a:t>
            </a:r>
            <a:r>
              <a:rPr lang="en-US" altLang="en-US" dirty="0"/>
              <a:t> in scope if </a:t>
            </a:r>
            <a:r>
              <a:rPr lang="en-US" altLang="en-US" b="1" dirty="0"/>
              <a:t>basis provided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 of Other Personal Residence</a:t>
            </a:r>
          </a:p>
        </p:txBody>
      </p:sp>
      <p:sp>
        <p:nvSpPr>
          <p:cNvPr id="6" name="Rectangle 5"/>
          <p:cNvSpPr/>
          <p:nvPr/>
        </p:nvSpPr>
        <p:spPr>
          <a:xfrm>
            <a:off x="7258050" y="1714500"/>
            <a:ext cx="91440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202B87-034C-4272-91A5-758BA90BD21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86296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B6A1E5B-64C5-4F96-BE26-97A40DAE5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15200" cy="3136625"/>
          </a:xfrm>
        </p:spPr>
        <p:txBody>
          <a:bodyPr>
            <a:normAutofit/>
          </a:bodyPr>
          <a:lstStyle/>
          <a:p>
            <a:r>
              <a:rPr lang="en-US" altLang="en-US" dirty="0"/>
              <a:t>Purchase price of property </a:t>
            </a:r>
          </a:p>
          <a:p>
            <a:pPr lvl="1"/>
            <a:r>
              <a:rPr lang="en-US" altLang="en-US" dirty="0"/>
              <a:t>Add fees and expenses paid at purchase</a:t>
            </a:r>
          </a:p>
          <a:p>
            <a:pPr lvl="2"/>
            <a:r>
              <a:rPr lang="en-US" altLang="en-US" dirty="0"/>
              <a:t>Legal fees, recording fees, transfer fees, title insurance, etc.</a:t>
            </a:r>
          </a:p>
          <a:p>
            <a:pPr lvl="2"/>
            <a:r>
              <a:rPr lang="en-US" altLang="en-US" dirty="0"/>
              <a:t>Do not include financing fees, homeowner dues, property taxes, rent paid for early occupancy, etc.</a:t>
            </a:r>
          </a:p>
          <a:p>
            <a:pPr lvl="1"/>
            <a:r>
              <a:rPr lang="en-US" altLang="en-US" dirty="0"/>
              <a:t>Add improvements that increase value of home</a:t>
            </a:r>
            <a:endParaRPr lang="en-US" altLang="en-US" sz="975" dirty="0"/>
          </a:p>
          <a:p>
            <a:pPr>
              <a:buFont typeface="Wingdings" charset="2"/>
              <a:buChar char="Ø"/>
            </a:pPr>
            <a:r>
              <a:rPr lang="en-US" altLang="en-US" dirty="0"/>
              <a:t>Refer to Pub 523 </a:t>
            </a:r>
            <a:r>
              <a:rPr lang="en-US" altLang="en-US" i="1" dirty="0"/>
              <a:t>Selling your Home</a:t>
            </a:r>
            <a:r>
              <a:rPr lang="en-US" altLang="en-US" dirty="0"/>
              <a:t> for other adjustments to basis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Determining Cost Basis (taxpayer’s responsibility)</a:t>
            </a:r>
          </a:p>
        </p:txBody>
      </p:sp>
      <p:sp>
        <p:nvSpPr>
          <p:cNvPr id="8" name="Rectangle 7"/>
          <p:cNvSpPr/>
          <p:nvPr/>
        </p:nvSpPr>
        <p:spPr>
          <a:xfrm>
            <a:off x="7258050" y="1714500"/>
            <a:ext cx="91440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E3DA15-7A63-4DF7-815B-597C13C2091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095652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FFE8249-01E7-4BE4-B589-96290881CC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13</a:t>
            </a:fld>
            <a:endParaRPr lang="en-US" altLang="en-US" dirty="0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Includes repairs done as part of larger improvement, e.g., painting exterior after adding a room</a:t>
            </a:r>
          </a:p>
          <a:p>
            <a:r>
              <a:rPr lang="en-US" altLang="en-US" dirty="0"/>
              <a:t>Review examples in NTTC Modified Pub 4012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Determining Cost Basis</a:t>
            </a:r>
          </a:p>
        </p:txBody>
      </p:sp>
      <p:sp>
        <p:nvSpPr>
          <p:cNvPr id="7" name="Rectangle 6"/>
          <p:cNvSpPr/>
          <p:nvPr/>
        </p:nvSpPr>
        <p:spPr>
          <a:xfrm>
            <a:off x="5943600" y="1714500"/>
            <a:ext cx="234315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NTTC-modified Pub 4012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2CD1F-8F27-46F7-BCDE-8AA542CDBDC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8735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F269D55-F911-4D47-92C3-BED93301BC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Not</a:t>
            </a:r>
            <a:r>
              <a:rPr lang="en-US" altLang="en-US" dirty="0"/>
              <a:t> included in cost basis</a:t>
            </a:r>
          </a:p>
          <a:p>
            <a:pPr lvl="1"/>
            <a:r>
              <a:rPr lang="en-US" altLang="en-US" dirty="0"/>
              <a:t>Repairs </a:t>
            </a:r>
          </a:p>
          <a:p>
            <a:pPr lvl="2"/>
            <a:r>
              <a:rPr lang="en-US" altLang="en-US" dirty="0"/>
              <a:t>Routine painting</a:t>
            </a:r>
          </a:p>
          <a:p>
            <a:pPr lvl="2"/>
            <a:r>
              <a:rPr lang="en-US" altLang="en-US" dirty="0"/>
              <a:t>Fixing roof leaks</a:t>
            </a:r>
          </a:p>
          <a:p>
            <a:pPr lvl="1"/>
            <a:r>
              <a:rPr lang="en-US" altLang="en-US" dirty="0"/>
              <a:t>Improvement later replaced</a:t>
            </a:r>
          </a:p>
          <a:p>
            <a:pPr lvl="2"/>
            <a:r>
              <a:rPr lang="en-US" altLang="en-US" dirty="0"/>
              <a:t>If you re-roof twice, only last roof can be included</a:t>
            </a:r>
          </a:p>
          <a:p>
            <a:pPr lvl="2"/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Determining Cost Basis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A7B7B-77DF-47B0-84E8-8E9C50C14C5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9316018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56A41BA-99AC-4099-A0CB-461BA8D72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15</a:t>
            </a:fld>
            <a:endParaRPr lang="en-US" altLang="en-US" dirty="0"/>
          </a:p>
        </p:txBody>
      </p:sp>
      <p:sp>
        <p:nvSpPr>
          <p:cNvPr id="12800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Determine the gain (or loss)</a:t>
            </a:r>
          </a:p>
          <a:p>
            <a:pPr lvl="1"/>
            <a:r>
              <a:rPr lang="en-US" altLang="en-US" dirty="0"/>
              <a:t>Amount realized on sale</a:t>
            </a:r>
          </a:p>
          <a:p>
            <a:pPr lvl="1"/>
            <a:r>
              <a:rPr lang="en-US" altLang="en-US" dirty="0"/>
              <a:t>Less cost basis</a:t>
            </a:r>
          </a:p>
          <a:p>
            <a:r>
              <a:rPr lang="en-US" altLang="en-US" dirty="0"/>
              <a:t>Taxpayer must provide sale price and cost basis information</a:t>
            </a:r>
          </a:p>
          <a:p>
            <a:pPr lvl="1"/>
            <a:r>
              <a:rPr lang="en-US" altLang="en-US" dirty="0"/>
              <a:t>Remember inherited or gifted property basis rules (see comprehensive topics at the end of this lesson)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Determining Gain on Sale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A65F84-06ED-4D7B-857C-24455E0617E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809654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B7CF569-0139-4ACC-A4C9-35018CD6F0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b="1" dirty="0"/>
              <a:t>John</a:t>
            </a:r>
            <a:r>
              <a:rPr lang="en-US" altLang="en-US" dirty="0"/>
              <a:t> purchased a condo in 2004 and lived in it until 2019 (when he put it up for sale)</a:t>
            </a:r>
          </a:p>
          <a:p>
            <a:r>
              <a:rPr lang="en-US" altLang="en-US" b="1" dirty="0"/>
              <a:t>Beverly</a:t>
            </a:r>
            <a:r>
              <a:rPr lang="en-US" altLang="en-US" dirty="0"/>
              <a:t> was divorced in 2005 and has lived in her home since then until</a:t>
            </a:r>
          </a:p>
          <a:p>
            <a:r>
              <a:rPr lang="en-US" altLang="en-US" b="1" dirty="0"/>
              <a:t>John and Beverly </a:t>
            </a:r>
            <a:r>
              <a:rPr lang="en-US" altLang="en-US" dirty="0"/>
              <a:t>married in 2018 and began living together in Beverly’s home</a:t>
            </a:r>
          </a:p>
          <a:p>
            <a:r>
              <a:rPr lang="en-US" altLang="en-US" dirty="0"/>
              <a:t>John sold his condo in 2019 for a $300,000 gain</a:t>
            </a:r>
          </a:p>
          <a:p>
            <a:r>
              <a:rPr lang="en-US" altLang="en-US" dirty="0"/>
              <a:t>Does John qualify to exclude the gain if MFJ?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Quiz 1: Can the Exclusion of Gain be Claimed?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B6A38-9480-4258-9C46-836BDFC13C4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2333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65F50EC-B30C-4869-B8B2-4B5160708D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17</a:t>
            </a:fld>
            <a:endParaRPr lang="en-US" altLang="en-US" dirty="0"/>
          </a:p>
        </p:txBody>
      </p:sp>
      <p:sp>
        <p:nvSpPr>
          <p:cNvPr id="114691" name="Rectangle 3"/>
          <p:cNvSpPr>
            <a:spLocks noGrp="1" noChangeArrowheads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Does John qualify to exclude the gain if MFJ?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</a:rPr>
              <a:t>Ownership test – yes, he owned since 2004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</a:rPr>
              <a:t>Use test – yes for John; but was not Beverly’s main home for 2 years during 5 years preceding sale </a:t>
            </a:r>
          </a:p>
          <a:p>
            <a:pPr lvl="1"/>
            <a:r>
              <a:rPr lang="en-US" altLang="en-US" dirty="0">
                <a:solidFill>
                  <a:srgbClr val="0000FF"/>
                </a:solidFill>
              </a:rPr>
              <a:t>So can exclude up to $250,000 only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Quiz 1: Answer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63BDB-3FE4-4DBF-B480-A1EB4D9BC76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0320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4D741-69DF-4C83-AACE-7E8DB5E039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D72C349-D014-4633-AD31-112E8BCED269}" type="slidenum">
              <a:rPr lang="en-US" altLang="en-US" smtClean="0"/>
              <a:pPr/>
              <a:t>18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959125" y="2343150"/>
            <a:ext cx="7315200" cy="2452645"/>
          </a:xfrm>
        </p:spPr>
        <p:txBody>
          <a:bodyPr>
            <a:normAutofit/>
          </a:bodyPr>
          <a:lstStyle/>
          <a:p>
            <a:r>
              <a:rPr lang="en-US" dirty="0"/>
              <a:t>Kitchen remodel</a:t>
            </a:r>
          </a:p>
          <a:p>
            <a:r>
              <a:rPr lang="en-US" dirty="0"/>
              <a:t>Fixing a leaky pipe</a:t>
            </a:r>
          </a:p>
          <a:p>
            <a:r>
              <a:rPr lang="en-US" dirty="0"/>
              <a:t>New furnace</a:t>
            </a:r>
          </a:p>
          <a:p>
            <a:r>
              <a:rPr lang="en-US" dirty="0"/>
              <a:t>2nd new furnace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Quiz 2: Can These be Added to Basis?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29150" y="3429000"/>
            <a:ext cx="68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 dirty="0">
                <a:solidFill>
                  <a:srgbClr val="0000FF"/>
                </a:solidFill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2400300"/>
            <a:ext cx="68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 dirty="0">
                <a:solidFill>
                  <a:srgbClr val="0000FF"/>
                </a:solidFill>
                <a:cs typeface="Calibri" panose="020F0502020204030204" pitchFamily="34" charset="0"/>
              </a:rPr>
              <a:t>Yes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629150" y="2914650"/>
            <a:ext cx="6858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 dirty="0">
                <a:solidFill>
                  <a:srgbClr val="0000FF"/>
                </a:solidFill>
                <a:cs typeface="Calibri" panose="020F0502020204030204" pitchFamily="34" charset="0"/>
              </a:rPr>
              <a:t>No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600450" y="4000500"/>
            <a:ext cx="3771900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rgbClr val="67202F"/>
              </a:buClr>
              <a:buSzPct val="90000"/>
              <a:buFont typeface="Calibri" pitchFamily="34" charset="0"/>
              <a:buChar char="●"/>
              <a:defRPr sz="40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>
              <a:spcBef>
                <a:spcPts val="500"/>
              </a:spcBef>
              <a:buClr>
                <a:srgbClr val="984807"/>
              </a:buClr>
              <a:buFont typeface="Calibri" pitchFamily="34" charset="0"/>
              <a:buChar char="−"/>
              <a:defRPr sz="36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>
              <a:spcBef>
                <a:spcPts val="500"/>
              </a:spcBef>
              <a:buClr>
                <a:srgbClr val="215968"/>
              </a:buClr>
              <a:buSzPct val="120000"/>
              <a:buFont typeface="Calibri" pitchFamily="34" charset="0"/>
              <a:buChar char="▪"/>
              <a:defRPr sz="32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>
              <a:spcBef>
                <a:spcPts val="500"/>
              </a:spcBef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800" b="1">
                <a:solidFill>
                  <a:schemeClr val="tx1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100" dirty="0">
                <a:solidFill>
                  <a:srgbClr val="0000FF"/>
                </a:solidFill>
                <a:cs typeface="Calibri" panose="020F0502020204030204" pitchFamily="34" charset="0"/>
              </a:rPr>
              <a:t>Remove cost of 1</a:t>
            </a:r>
            <a:r>
              <a:rPr lang="en-US" altLang="en-US" sz="2100" baseline="30000" dirty="0">
                <a:solidFill>
                  <a:srgbClr val="0000FF"/>
                </a:solidFill>
                <a:cs typeface="Calibri" panose="020F0502020204030204" pitchFamily="34" charset="0"/>
              </a:rPr>
              <a:t>st</a:t>
            </a:r>
            <a:r>
              <a:rPr lang="en-US" altLang="en-US" sz="2100" dirty="0">
                <a:solidFill>
                  <a:srgbClr val="0000FF"/>
                </a:solidFill>
                <a:cs typeface="Calibri" panose="020F0502020204030204" pitchFamily="34" charset="0"/>
              </a:rPr>
              <a:t>, add 2</a:t>
            </a:r>
            <a:r>
              <a:rPr lang="en-US" altLang="en-US" sz="2100" baseline="30000" dirty="0">
                <a:solidFill>
                  <a:srgbClr val="0000FF"/>
                </a:solidFill>
                <a:cs typeface="Calibri" panose="020F0502020204030204" pitchFamily="34" charset="0"/>
              </a:rPr>
              <a:t>nd</a:t>
            </a:r>
            <a:endParaRPr lang="en-US" altLang="en-US" sz="2100" dirty="0">
              <a:solidFill>
                <a:srgbClr val="0000FF"/>
              </a:solidFill>
              <a:cs typeface="Calibri" panose="020F0502020204030204" pitchFamily="34" charset="0"/>
            </a:endParaRP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34317BE2-3E9F-44F9-A874-5B764F830E7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0510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407D6D-6A80-4D63-82D0-F17973F54B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fld id="{CD72C349-D014-4633-AD31-112E8BCED269}" type="slidenum">
              <a:rPr lang="en-US" altLang="en-US" smtClean="0"/>
              <a:pPr/>
              <a:t>19</a:t>
            </a:fld>
            <a:endParaRPr lang="en-US" altLang="en-US" dirty="0"/>
          </a:p>
        </p:txBody>
      </p:sp>
      <p:sp>
        <p:nvSpPr>
          <p:cNvPr id="115717" name="Content Placeholder 6"/>
          <p:cNvSpPr>
            <a:spLocks noGrp="1"/>
          </p:cNvSpPr>
          <p:nvPr>
            <p:ph sz="quarter" idx="12"/>
          </p:nvPr>
        </p:nvSpPr>
        <p:spPr>
          <a:xfrm>
            <a:off x="959125" y="2178325"/>
            <a:ext cx="7384775" cy="3308075"/>
          </a:xfrm>
        </p:spPr>
        <p:txBody>
          <a:bodyPr>
            <a:normAutofit/>
          </a:bodyPr>
          <a:lstStyle/>
          <a:p>
            <a:r>
              <a:rPr lang="en-US" altLang="en-US" dirty="0"/>
              <a:t>Enter as capital gain transaction and select appropriate adjustment code</a:t>
            </a:r>
          </a:p>
          <a:p>
            <a:pPr lvl="1"/>
            <a:r>
              <a:rPr lang="en-US" altLang="en-US" dirty="0"/>
              <a:t>To claim exclusion of gain</a:t>
            </a:r>
          </a:p>
          <a:p>
            <a:pPr lvl="1"/>
            <a:r>
              <a:rPr lang="en-US" altLang="en-US" dirty="0"/>
              <a:t>To remove nondeductible loss</a:t>
            </a:r>
          </a:p>
          <a:p>
            <a:pPr marL="0" indent="0">
              <a:buNone/>
            </a:pPr>
            <a:r>
              <a:rPr lang="en-US" altLang="en-US" sz="2475" b="1" dirty="0"/>
              <a:t>Or</a:t>
            </a:r>
          </a:p>
          <a:p>
            <a:r>
              <a:rPr lang="en-US" altLang="en-US" dirty="0"/>
              <a:t>Use TaxSlayer Sale of Home Worksheet</a:t>
            </a:r>
          </a:p>
          <a:p>
            <a:pPr lvl="1"/>
            <a:r>
              <a:rPr lang="en-US" dirty="0"/>
              <a:t>See Pub 4012 Tab D for use of this worksheet</a:t>
            </a:r>
          </a:p>
          <a:p>
            <a:pPr lvl="1"/>
            <a:r>
              <a:rPr lang="en-US" altLang="en-US" dirty="0"/>
              <a:t>Can be used to detail the various costs and improvements</a:t>
            </a:r>
          </a:p>
          <a:p>
            <a:pPr lvl="1"/>
            <a:r>
              <a:rPr lang="en-US" altLang="en-US" dirty="0"/>
              <a:t>Not required and will not be transmitted to IRS</a:t>
            </a:r>
          </a:p>
          <a:p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 of Principal Residence TaxSlayer Entry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3287D6-337E-4531-9E4E-9592DBF8E93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1621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Personal</a:t>
            </a:r>
            <a:r>
              <a:rPr lang="en-US" dirty="0"/>
              <a:t> residence defined</a:t>
            </a:r>
          </a:p>
          <a:p>
            <a:r>
              <a:rPr lang="en-US" b="1" dirty="0"/>
              <a:t>Principal</a:t>
            </a:r>
            <a:r>
              <a:rPr lang="en-US" dirty="0"/>
              <a:t> residence defined</a:t>
            </a:r>
          </a:p>
          <a:p>
            <a:r>
              <a:rPr lang="en-US" dirty="0"/>
              <a:t>Principal residence exclusion</a:t>
            </a:r>
          </a:p>
          <a:p>
            <a:r>
              <a:rPr lang="en-US" dirty="0"/>
              <a:t>Cost basis of personal residence</a:t>
            </a:r>
          </a:p>
          <a:p>
            <a:r>
              <a:rPr lang="en-US" dirty="0"/>
              <a:t>TaxSlayer entries</a:t>
            </a:r>
          </a:p>
          <a:p>
            <a:r>
              <a:rPr lang="en-US" dirty="0"/>
              <a:t>Comprehensive topics</a:t>
            </a:r>
          </a:p>
          <a:p>
            <a:pPr lvl="1"/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Topics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DE8325A-1350-46AD-8799-0FA1C04E8B4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803407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creen Shot 2019-09-17 at 10.12.40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62" y="1913919"/>
            <a:ext cx="2575331" cy="208658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 descr="Screen Shot 2019-09-17 at 10.01.53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6549" y="2228850"/>
            <a:ext cx="6127035" cy="325057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Entry:  Excluding Gain 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3886200" y="3370659"/>
            <a:ext cx="68580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601272" y="3113682"/>
            <a:ext cx="3685478" cy="600164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650" dirty="0"/>
              <a:t>Enter the amount of gain to be excluded as a </a:t>
            </a:r>
            <a:r>
              <a:rPr lang="en-US" sz="1650" b="1" dirty="0"/>
              <a:t>negative </a:t>
            </a:r>
            <a:r>
              <a:rPr lang="en-US" sz="1650" dirty="0"/>
              <a:t>number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1543050" y="5257800"/>
            <a:ext cx="102870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10800000" flipV="1">
            <a:off x="1364630" y="3713558"/>
            <a:ext cx="6286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47DED-6F3C-4EE4-8291-EE859FF49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6320532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creen Shot 2019-09-17 at 10.12.40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3224" y="1885950"/>
            <a:ext cx="2770026" cy="224432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Picture 11" descr="Screen Shot 2019-09-17 at 10.16.17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57475" y="2514600"/>
            <a:ext cx="6486525" cy="16002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 Entry:  Nondeductible Loss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10800000" flipV="1">
            <a:off x="4343400" y="3771900"/>
            <a:ext cx="91440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1771650" y="3829050"/>
            <a:ext cx="6286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3200" y="4457700"/>
            <a:ext cx="3967946" cy="5682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Straight Arrow Connector 14"/>
          <p:cNvCxnSpPr/>
          <p:nvPr/>
        </p:nvCxnSpPr>
        <p:spPr>
          <a:xfrm>
            <a:off x="1828800" y="4743450"/>
            <a:ext cx="102870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5257801" y="3626703"/>
            <a:ext cx="2914649" cy="85408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650" dirty="0"/>
              <a:t>Enter the amount of nondeductible loss as a </a:t>
            </a:r>
            <a:r>
              <a:rPr lang="en-US" sz="1650" b="1" dirty="0"/>
              <a:t>positive </a:t>
            </a:r>
            <a:r>
              <a:rPr lang="en-US" sz="1650" dirty="0"/>
              <a:t>number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08578-FF3D-4834-B354-E7AEF91C9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79850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9A2B13C1-7BED-424B-AEB8-D7445DD9DDA5}" type="slidenum">
              <a:rPr lang="en-US" altLang="en-US" smtClean="0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Information entered on Sale of Home Worksheet</a:t>
            </a:r>
          </a:p>
          <a:p>
            <a:pPr lvl="1"/>
            <a:r>
              <a:rPr lang="en-US" dirty="0"/>
              <a:t>Gain will transfer to Scheduled D</a:t>
            </a:r>
          </a:p>
          <a:p>
            <a:pPr lvl="1"/>
            <a:r>
              <a:rPr lang="en-US" dirty="0"/>
              <a:t>Excludible gain will be adjusted by TaxSlayer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Caution: home sold at a loss will </a:t>
            </a:r>
            <a:r>
              <a:rPr lang="en-US" b="1" dirty="0"/>
              <a:t>not</a:t>
            </a:r>
            <a:r>
              <a:rPr lang="en-US" dirty="0"/>
              <a:t> transfer to Form 8949 or Schedule D</a:t>
            </a:r>
          </a:p>
          <a:p>
            <a:pPr lvl="1"/>
            <a:r>
              <a:rPr lang="en-US" dirty="0"/>
              <a:t>With </a:t>
            </a:r>
            <a:r>
              <a:rPr lang="en-US" b="1" dirty="0"/>
              <a:t>Form</a:t>
            </a:r>
            <a:r>
              <a:rPr lang="en-US" dirty="0"/>
              <a:t> </a:t>
            </a:r>
            <a:r>
              <a:rPr lang="en-US" b="1" dirty="0"/>
              <a:t>1099-S </a:t>
            </a:r>
            <a:r>
              <a:rPr lang="en-US" dirty="0"/>
              <a:t>and home sold at </a:t>
            </a:r>
            <a:r>
              <a:rPr lang="en-US" b="1" dirty="0"/>
              <a:t>loss</a:t>
            </a:r>
            <a:r>
              <a:rPr lang="en-US" dirty="0"/>
              <a:t>: manually enter home sale on Schedule D and adjust the loss to zero </a:t>
            </a:r>
            <a:br>
              <a:rPr lang="en-US" dirty="0"/>
            </a:br>
            <a:r>
              <a:rPr lang="en-US" dirty="0"/>
              <a:t>(code L)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TaxSlayer Sale of Home Worksheet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97D76-4723-4A29-B0CF-112E5313A1A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5516774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3BAD6-F254-4C68-AFB5-6EB753C7FFB6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TaxSlayer Sale of Home Worksheet</a:t>
            </a:r>
          </a:p>
        </p:txBody>
      </p:sp>
      <p:pic>
        <p:nvPicPr>
          <p:cNvPr id="7" name="Picture 6" descr="Screen Shot 2019-09-17 at 10.25.17 AM.png"/>
          <p:cNvPicPr>
            <a:picLocks noChangeAspect="1"/>
          </p:cNvPicPr>
          <p:nvPr/>
        </p:nvPicPr>
        <p:blipFill rotWithShape="1">
          <a:blip r:embed="rId3"/>
          <a:srcRect l="3636" t="8219" r="3031" b="8219"/>
          <a:stretch/>
        </p:blipFill>
        <p:spPr>
          <a:xfrm>
            <a:off x="285750" y="2057400"/>
            <a:ext cx="4400550" cy="34861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6" name="TextBox 15"/>
          <p:cNvSpPr txBox="1"/>
          <p:nvPr/>
        </p:nvSpPr>
        <p:spPr>
          <a:xfrm>
            <a:off x="285750" y="4629150"/>
            <a:ext cx="2286000" cy="30008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endParaRPr lang="en-US" sz="1350" dirty="0">
              <a:ln w="38100" cap="flat" cmpd="sng" algn="ctr">
                <a:solidFill>
                  <a:srgbClr val="FF0000"/>
                </a:solidFill>
                <a:prstDash val="solid"/>
                <a:round/>
                <a:headEnd type="none" w="med" len="med"/>
                <a:tailEnd type="none" w="med" len="med"/>
              </a:ln>
            </a:endParaRPr>
          </a:p>
        </p:txBody>
      </p:sp>
      <p:pic>
        <p:nvPicPr>
          <p:cNvPr id="17" name="Picture 16" descr="Screen Shot 2019-09-17 at 10.52.10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8725" y="2114550"/>
            <a:ext cx="3933825" cy="20097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Elbow Connector 48"/>
          <p:cNvCxnSpPr>
            <a:endCxn id="17" idx="1"/>
          </p:cNvCxnSpPr>
          <p:nvPr/>
        </p:nvCxnSpPr>
        <p:spPr>
          <a:xfrm flipV="1">
            <a:off x="2571750" y="3119437"/>
            <a:ext cx="2466975" cy="1652588"/>
          </a:xfrm>
          <a:prstGeom prst="bentConnector3">
            <a:avLst>
              <a:gd name="adj1" fmla="val 82206"/>
            </a:avLst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25022-DE8B-4603-B9BA-7837AA1A5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731073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Screen Shot 2019-09-17 at 10.43.34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50" y="1028700"/>
            <a:ext cx="6638925" cy="33147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C3BAD6-F254-4C68-AFB5-6EB753C7FFB6}" type="slidenum">
              <a:rPr lang="en-US" altLang="en-US" smtClean="0"/>
              <a:pPr>
                <a:defRPr/>
              </a:pPr>
              <a:t>24</a:t>
            </a:fld>
            <a:endParaRPr lang="en-US" alt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TaxSlayer Sale of Home  Worksheet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V="1">
            <a:off x="1286471" y="4314230"/>
            <a:ext cx="2857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43000" y="4457701"/>
            <a:ext cx="1657350" cy="923330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dirty="0"/>
              <a:t>Check if qualified for full exclusion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>
            <a:off x="2171700" y="1943100"/>
            <a:ext cx="31432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0800000">
            <a:off x="2171700" y="2800350"/>
            <a:ext cx="3143250" cy="1191"/>
          </a:xfrm>
          <a:prstGeom prst="straightConnector1">
            <a:avLst/>
          </a:prstGeom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5314950" y="1943100"/>
            <a:ext cx="3028950" cy="85408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650" dirty="0"/>
              <a:t>Calculate number of days:</a:t>
            </a:r>
            <a:endParaRPr lang="en-US" sz="450" dirty="0"/>
          </a:p>
          <a:p>
            <a:r>
              <a:rPr lang="en-US" sz="1650" dirty="0"/>
              <a:t>1825 days in 5 years –</a:t>
            </a:r>
          </a:p>
          <a:p>
            <a:r>
              <a:rPr lang="en-US" sz="1650" dirty="0"/>
              <a:t>leap years ignored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15050" y="5486400"/>
            <a:ext cx="2743200" cy="300082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13" name="Picture 12" descr="Screen Shot 2019-09-17 at 10.30.25 A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86250" y="4343400"/>
            <a:ext cx="3514725" cy="12573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5314950" y="4655403"/>
            <a:ext cx="3143250" cy="854080"/>
          </a:xfrm>
          <a:prstGeom prst="rect">
            <a:avLst/>
          </a:prstGeom>
          <a:solidFill>
            <a:srgbClr val="FFFF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rtlCol="0">
            <a:spAutoFit/>
          </a:bodyPr>
          <a:lstStyle/>
          <a:p>
            <a:r>
              <a:rPr lang="en-US" sz="1650" dirty="0"/>
              <a:t>Defaults to No – </a:t>
            </a:r>
          </a:p>
          <a:p>
            <a:r>
              <a:rPr lang="en-US" sz="1650" dirty="0"/>
              <a:t>Check </a:t>
            </a:r>
            <a:r>
              <a:rPr lang="en-US" sz="1650" b="1" dirty="0"/>
              <a:t>Yes </a:t>
            </a:r>
            <a:r>
              <a:rPr lang="en-US" sz="1650" dirty="0"/>
              <a:t>if qualified for full exclusion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AA87C-739B-4EFD-906E-11317A5B16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03657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F79387-8434-4569-872A-94A6E0C620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25</a:t>
            </a:fld>
            <a:endParaRPr lang="en-US" altLang="en-US" dirty="0"/>
          </a:p>
        </p:txBody>
      </p:sp>
      <p:sp>
        <p:nvSpPr>
          <p:cNvPr id="13414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Verify that gross amount reported on Form 1099-S and Schedule D match</a:t>
            </a:r>
          </a:p>
          <a:p>
            <a:pPr lvl="1"/>
            <a:r>
              <a:rPr lang="en-US" altLang="en-US" dirty="0"/>
              <a:t>IRS matches the Form 1099-S</a:t>
            </a:r>
          </a:p>
          <a:p>
            <a:pPr lvl="1"/>
            <a:r>
              <a:rPr lang="en-US" altLang="en-US" dirty="0"/>
              <a:t>Selling expenses should be added to basis</a:t>
            </a:r>
          </a:p>
          <a:p>
            <a:r>
              <a:rPr lang="en-US" altLang="en-US" dirty="0"/>
              <a:t>Confirm all tests met if claiming exclusion of gain from sale of main home</a:t>
            </a:r>
          </a:p>
          <a:p>
            <a:r>
              <a:rPr lang="en-US" altLang="en-US" dirty="0"/>
              <a:t>Confirm no losses claimed on sale of personal assets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Sale of Personal Residence Quality Review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ECF6C9-014F-46E7-9ED2-F7186FBD045E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036134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Comprehensive Topics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229272-64A6-4D40-B710-7C1D2C10AA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0FE473-D434-4F64-BFE1-0F1914F611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973A69-C358-4BB9-9C87-711C9B417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6DB09B-2E1E-48D6-BF38-233787F9BAB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515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3FAE6-206E-42AC-9E4A-E2C9B9521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27</a:t>
            </a:fld>
            <a:endParaRPr lang="en-US" altLang="en-US" dirty="0"/>
          </a:p>
        </p:txBody>
      </p:sp>
      <p:sp>
        <p:nvSpPr>
          <p:cNvPr id="123907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Basis in surviving spouse’s hands (assuming survivor now 100% owner)</a:t>
            </a:r>
          </a:p>
          <a:p>
            <a:r>
              <a:rPr lang="en-US" altLang="en-US" dirty="0"/>
              <a:t>Depends on whether separate property or community property (next slide)</a:t>
            </a:r>
          </a:p>
          <a:p>
            <a:r>
              <a:rPr lang="en-US" altLang="en-US" dirty="0"/>
              <a:t>Legal determination that taxpayer must provide</a:t>
            </a:r>
          </a:p>
          <a:p>
            <a:r>
              <a:rPr lang="en-US" altLang="en-US" dirty="0"/>
              <a:t>In either case, can significantly reduce gain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Basis for Surviving Spouse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2CD0E9-A87E-4D27-ABBF-CC1BD63C5EB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605812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3FAE6-206E-42AC-9E4A-E2C9B9521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28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Basis for Surviving Spouse -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1473323"/>
              </p:ext>
            </p:extLst>
          </p:nvPr>
        </p:nvGraphicFramePr>
        <p:xfrm>
          <a:off x="342903" y="2000250"/>
          <a:ext cx="8515348" cy="34290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657348">
                  <a:extLst>
                    <a:ext uri="{9D8B030D-6E8A-4147-A177-3AD203B41FA5}">
                      <a16:colId xmlns:a16="http://schemas.microsoft.com/office/drawing/2014/main" val="2130411939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3654430366"/>
                    </a:ext>
                  </a:extLst>
                </a:gridCol>
                <a:gridCol w="2857500">
                  <a:extLst>
                    <a:ext uri="{9D8B030D-6E8A-4147-A177-3AD203B41FA5}">
                      <a16:colId xmlns:a16="http://schemas.microsoft.com/office/drawing/2014/main" val="530607344"/>
                    </a:ext>
                  </a:extLst>
                </a:gridCol>
              </a:tblGrid>
              <a:tr h="4114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2870" marR="68580" marT="68580" marB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Separate Property</a:t>
                      </a:r>
                      <a:r>
                        <a:rPr lang="en-US" sz="1800" baseline="0" dirty="0"/>
                        <a:t> State</a:t>
                      </a:r>
                      <a:endParaRPr lang="en-US" sz="1800" dirty="0"/>
                    </a:p>
                  </a:txBody>
                  <a:tcPr marL="102870" marR="68580" marT="68580" marB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Community Property State</a:t>
                      </a:r>
                    </a:p>
                  </a:txBody>
                  <a:tcPr marL="102870" marR="68580" marT="68580" marB="6858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23318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r>
                        <a:rPr lang="en-US" sz="1800" dirty="0"/>
                        <a:t>100% of Cost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$50,000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$50,000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2501053732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dirty="0"/>
                        <a:t>100% value on date of death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$80,000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$80,000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4103731328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r>
                        <a:rPr lang="en-US" sz="1800" b="1" dirty="0"/>
                        <a:t>Basis</a:t>
                      </a:r>
                      <a:r>
                        <a:rPr lang="en-US" sz="1800" dirty="0"/>
                        <a:t> to survivor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½ of $50,000 (survivor’s half)</a:t>
                      </a:r>
                      <a:r>
                        <a:rPr lang="en-US" sz="1800" baseline="0" dirty="0"/>
                        <a:t> = $25,000</a:t>
                      </a:r>
                    </a:p>
                    <a:p>
                      <a:r>
                        <a:rPr lang="en-US" sz="1800" baseline="0" dirty="0"/>
                        <a:t>½ of $80,000 (inherited half) = $40,000</a:t>
                      </a:r>
                    </a:p>
                    <a:p>
                      <a:r>
                        <a:rPr lang="en-US" sz="1800" baseline="0" dirty="0"/>
                        <a:t>Total basis to survivor             = $65,000</a:t>
                      </a:r>
                      <a:endParaRPr lang="en-US" sz="1800" dirty="0"/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$80,000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1927421094"/>
                  </a:ext>
                </a:extLst>
              </a:tr>
              <a:tr h="96012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Decedent’s half steps to value on date of death (up or down)</a:t>
                      </a:r>
                      <a:endParaRPr lang="en-US" sz="1800" dirty="0"/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Entire property steps</a:t>
                      </a:r>
                      <a:r>
                        <a:rPr lang="en-US" sz="1800" baseline="0" dirty="0"/>
                        <a:t> to value on date of death (up or down)</a:t>
                      </a:r>
                      <a:endParaRPr lang="en-US" sz="1800" dirty="0"/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3424933601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053716-0CEA-4FC4-A03D-C3F4696EDA13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1522403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3FAE6-206E-42AC-9E4A-E2C9B95210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29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Basis for Gifted Home - Example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8868671"/>
              </p:ext>
            </p:extLst>
          </p:nvPr>
        </p:nvGraphicFramePr>
        <p:xfrm>
          <a:off x="342900" y="2057400"/>
          <a:ext cx="8515348" cy="3321497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2838449">
                  <a:extLst>
                    <a:ext uri="{9D8B030D-6E8A-4147-A177-3AD203B41FA5}">
                      <a16:colId xmlns:a16="http://schemas.microsoft.com/office/drawing/2014/main" val="2130411939"/>
                    </a:ext>
                  </a:extLst>
                </a:gridCol>
                <a:gridCol w="2838449">
                  <a:extLst>
                    <a:ext uri="{9D8B030D-6E8A-4147-A177-3AD203B41FA5}">
                      <a16:colId xmlns:a16="http://schemas.microsoft.com/office/drawing/2014/main" val="3654430366"/>
                    </a:ext>
                  </a:extLst>
                </a:gridCol>
                <a:gridCol w="2838449">
                  <a:extLst>
                    <a:ext uri="{9D8B030D-6E8A-4147-A177-3AD203B41FA5}">
                      <a16:colId xmlns:a16="http://schemas.microsoft.com/office/drawing/2014/main" val="530607344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2870" marR="68580" marT="68580" marB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Measure</a:t>
                      </a:r>
                      <a:r>
                        <a:rPr lang="en-US" sz="1800" baseline="0" dirty="0"/>
                        <a:t> Gain</a:t>
                      </a:r>
                      <a:endParaRPr lang="en-US" sz="1800" dirty="0"/>
                    </a:p>
                  </a:txBody>
                  <a:tcPr marL="102870" marR="68580" marT="68580" marB="68580"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To Measure Loss (nondeductible)</a:t>
                      </a:r>
                    </a:p>
                  </a:txBody>
                  <a:tcPr marL="102870" marR="68580" marT="68580" marB="68580"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5923318"/>
                  </a:ext>
                </a:extLst>
              </a:tr>
              <a:tr h="426308">
                <a:tc>
                  <a:txBody>
                    <a:bodyPr/>
                    <a:lstStyle/>
                    <a:p>
                      <a:r>
                        <a:rPr lang="en-US" sz="1800" dirty="0"/>
                        <a:t>100% of cost to donor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$50,000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$50,000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2501053732"/>
                  </a:ext>
                </a:extLst>
              </a:tr>
              <a:tr h="426308">
                <a:tc>
                  <a:txBody>
                    <a:bodyPr/>
                    <a:lstStyle/>
                    <a:p>
                      <a:r>
                        <a:rPr lang="en-US" sz="1800" dirty="0"/>
                        <a:t>100% of value on date of gift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$80,000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$80,000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4103731328"/>
                  </a:ext>
                </a:extLst>
              </a:tr>
              <a:tr h="685800">
                <a:tc>
                  <a:txBody>
                    <a:bodyPr/>
                    <a:lstStyle/>
                    <a:p>
                      <a:r>
                        <a:rPr lang="en-US" sz="1800" dirty="0"/>
                        <a:t>Basis to donee</a:t>
                      </a:r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pPr marL="0" marR="0" lvl="0" indent="0" algn="l" defTabSz="45718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Use </a:t>
                      </a:r>
                      <a:r>
                        <a:rPr lang="en-US" sz="1800" b="1" dirty="0"/>
                        <a:t>higher</a:t>
                      </a:r>
                      <a:r>
                        <a:rPr lang="en-US" sz="1800" baseline="0" dirty="0"/>
                        <a:t> of cost to donor</a:t>
                      </a:r>
                      <a:endParaRPr lang="en-US" sz="1800" dirty="0"/>
                    </a:p>
                    <a:p>
                      <a:r>
                        <a:rPr lang="en-US" sz="1800" baseline="0" dirty="0"/>
                        <a:t>or value</a:t>
                      </a:r>
                      <a:endParaRPr lang="en-US" sz="1800" dirty="0"/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Use </a:t>
                      </a:r>
                      <a:r>
                        <a:rPr lang="en-US" sz="1800" b="1" dirty="0"/>
                        <a:t>lower</a:t>
                      </a:r>
                      <a:r>
                        <a:rPr lang="en-US" sz="1800" dirty="0"/>
                        <a:t> of cost to donor or value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1927421094"/>
                  </a:ext>
                </a:extLst>
              </a:tr>
              <a:tr h="411480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baseline="0" dirty="0"/>
                        <a:t>$80,000</a:t>
                      </a:r>
                      <a:endParaRPr lang="en-US" sz="1800" dirty="0"/>
                    </a:p>
                  </a:txBody>
                  <a:tcPr marL="102870" marR="68580" marT="68580" marB="68580"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$50,000</a:t>
                      </a:r>
                    </a:p>
                  </a:txBody>
                  <a:tcPr marL="102870" marR="68580" marT="68580" marB="68580"/>
                </a:tc>
                <a:extLst>
                  <a:ext uri="{0D108BD9-81ED-4DB2-BD59-A6C34878D82A}">
                    <a16:rowId xmlns:a16="http://schemas.microsoft.com/office/drawing/2014/main" val="3424933601"/>
                  </a:ext>
                </a:extLst>
              </a:tr>
              <a:tr h="685800">
                <a:tc gridSpan="3">
                  <a:txBody>
                    <a:bodyPr/>
                    <a:lstStyle/>
                    <a:p>
                      <a:r>
                        <a:rPr lang="en-US" sz="1800" dirty="0"/>
                        <a:t>Note: Sale between $50,000 and $80,000 results</a:t>
                      </a:r>
                      <a:r>
                        <a:rPr lang="en-US" sz="1800" baseline="0" dirty="0"/>
                        <a:t> in no gain or loss</a:t>
                      </a:r>
                    </a:p>
                    <a:p>
                      <a:r>
                        <a:rPr lang="en-US" sz="1800" baseline="0" dirty="0"/>
                        <a:t>           Taxpayer must provide basis – otherwise </a:t>
                      </a:r>
                      <a:r>
                        <a:rPr lang="en-US" sz="1800" b="1" baseline="0" dirty="0"/>
                        <a:t>out of scope</a:t>
                      </a:r>
                    </a:p>
                  </a:txBody>
                  <a:tcPr marL="102870" marR="68580" marT="68580" marB="68580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37160" marT="91440" marB="91440"/>
                </a:tc>
                <a:tc h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37160" marT="91440" marB="91440"/>
                </a:tc>
                <a:extLst>
                  <a:ext uri="{0D108BD9-81ED-4DB2-BD59-A6C34878D82A}">
                    <a16:rowId xmlns:a16="http://schemas.microsoft.com/office/drawing/2014/main" val="3641598247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BFB00F8-A27B-4A5E-B86B-E4D8BE25229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641257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CCEB744-CFB5-498A-8BBE-7A37E79B2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16391" name="Content Placeholder 2"/>
          <p:cNvSpPr>
            <a:spLocks noGrp="1"/>
          </p:cNvSpPr>
          <p:nvPr>
            <p:ph sz="quarter" idx="12"/>
          </p:nvPr>
        </p:nvSpPr>
        <p:spPr>
          <a:xfrm>
            <a:off x="821573" y="2400300"/>
            <a:ext cx="7315200" cy="2960370"/>
          </a:xfrm>
        </p:spPr>
        <p:txBody>
          <a:bodyPr>
            <a:normAutofit/>
          </a:bodyPr>
          <a:lstStyle/>
          <a:p>
            <a:r>
              <a:rPr lang="en-US" altLang="en-US" dirty="0"/>
              <a:t>Intake and Interview form: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Exclusion of canceled qualified home mortgage debt income expired 12/31/17 and is </a:t>
            </a:r>
            <a:r>
              <a:rPr lang="en-US" altLang="en-US" b="1" dirty="0"/>
              <a:t>out of scope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Interview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23406"/>
          <a:stretch/>
        </p:blipFill>
        <p:spPr>
          <a:xfrm>
            <a:off x="628651" y="3429000"/>
            <a:ext cx="8069234" cy="342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/>
          <a:srcRect b="19142"/>
          <a:stretch/>
        </p:blipFill>
        <p:spPr>
          <a:xfrm>
            <a:off x="647205" y="2914650"/>
            <a:ext cx="7868145" cy="398153"/>
          </a:xfrm>
          <a:prstGeom prst="rect">
            <a:avLst/>
          </a:prstGeom>
        </p:spPr>
      </p:pic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C088AB-9E19-4AD2-ACA9-57904FE4A6F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3456484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E2FA74-39C6-4B28-A216-9D80060F88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30</a:t>
            </a:fld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dirty="0"/>
              <a:t>Unmarried surviving spouse can claim exclusion of gain up to $500,000</a:t>
            </a:r>
          </a:p>
          <a:p>
            <a:pPr lvl="1"/>
            <a:r>
              <a:rPr lang="en-US" dirty="0"/>
              <a:t>Sale must occur no later than </a:t>
            </a:r>
            <a:r>
              <a:rPr lang="en-US" b="1" dirty="0"/>
              <a:t>two years </a:t>
            </a:r>
            <a:r>
              <a:rPr lang="en-US" dirty="0"/>
              <a:t>after date of spouse’s death</a:t>
            </a:r>
          </a:p>
          <a:p>
            <a:pPr lvl="1"/>
            <a:r>
              <a:rPr lang="en-US" dirty="0"/>
              <a:t>The married taxpayer conditions were met immediately before the death</a:t>
            </a:r>
          </a:p>
          <a:p>
            <a:r>
              <a:rPr lang="en-US" dirty="0"/>
              <a:t>Will need to enter directly in TaxSlayer</a:t>
            </a:r>
          </a:p>
          <a:p>
            <a:pPr lvl="1"/>
            <a:r>
              <a:rPr lang="en-US" dirty="0"/>
              <a:t>Do not use the worksheet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Special Rule for Surviving Spouse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376515-2839-457F-9AF0-0D300B57157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4332718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3D76F0-62E9-4893-93D1-A9F45652233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31</a:t>
            </a:fld>
            <a:endParaRPr lang="en-US" altLang="en-US" dirty="0"/>
          </a:p>
        </p:txBody>
      </p:sp>
      <p:sp>
        <p:nvSpPr>
          <p:cNvPr id="12697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Reduced exclusion may be possible</a:t>
            </a:r>
          </a:p>
          <a:p>
            <a:pPr lvl="1"/>
            <a:r>
              <a:rPr lang="en-US" altLang="en-US" dirty="0"/>
              <a:t>If  eligibility tests not met due to</a:t>
            </a:r>
          </a:p>
          <a:p>
            <a:pPr lvl="2"/>
            <a:r>
              <a:rPr lang="en-US" altLang="en-US" dirty="0"/>
              <a:t>Change of employment</a:t>
            </a:r>
          </a:p>
          <a:p>
            <a:pPr lvl="2"/>
            <a:r>
              <a:rPr lang="en-US" altLang="en-US" dirty="0"/>
              <a:t>Unforeseen circumstances (e.g. health)</a:t>
            </a:r>
          </a:p>
          <a:p>
            <a:r>
              <a:rPr lang="en-US" altLang="en-US" dirty="0"/>
              <a:t>Be aware of reduced exclusion possibility</a:t>
            </a:r>
          </a:p>
          <a:p>
            <a:r>
              <a:rPr lang="en-US" altLang="en-US" dirty="0"/>
              <a:t>Returns eligible for reduced exclusion are </a:t>
            </a:r>
            <a:r>
              <a:rPr lang="en-US" altLang="en-US" b="1" dirty="0"/>
              <a:t>out of scope</a:t>
            </a:r>
          </a:p>
          <a:p>
            <a:pPr lvl="1"/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Reduced Exclusion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68755F-CC6E-4EA1-937F-58C75C61FF1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522654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81A1B6-B514-4C77-83ED-FEC0875D1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32</a:t>
            </a:fld>
            <a:endParaRPr lang="en-US" altLang="en-US" dirty="0"/>
          </a:p>
        </p:txBody>
      </p:sp>
      <p:sp>
        <p:nvSpPr>
          <p:cNvPr id="120839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Special rules for military, intelligence, and Peace Corp personnel</a:t>
            </a:r>
          </a:p>
          <a:p>
            <a:pPr lvl="1"/>
            <a:r>
              <a:rPr lang="en-US" altLang="en-US" dirty="0"/>
              <a:t>Suspension of 5-yr test period</a:t>
            </a:r>
          </a:p>
          <a:p>
            <a:pPr lvl="1"/>
            <a:r>
              <a:rPr lang="en-US" altLang="en-US" dirty="0"/>
              <a:t>See Pub 523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Suspension of 5-year Test 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0" y="1714500"/>
            <a:ext cx="102870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523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B2D589-2673-4521-B2FB-A9E9AC147F3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99359607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042FB-C5A0-4140-9EC3-E8F3BDEE7242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 of Personal Residence</a:t>
            </a:r>
          </a:p>
        </p:txBody>
      </p:sp>
      <p:pic>
        <p:nvPicPr>
          <p:cNvPr id="9" name="Picture 8" descr="Life of an Educator: Top 10 questions to ask yourself in 20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1572" y="1935552"/>
            <a:ext cx="3502717" cy="3502717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2B063-6F25-4E0B-9CB1-AF547BF52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417999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/>
              <a:t>Lived in by taxpayer or family member (15 days during a year)</a:t>
            </a:r>
          </a:p>
          <a:p>
            <a:pPr>
              <a:lnSpc>
                <a:spcPct val="110000"/>
              </a:lnSpc>
            </a:pPr>
            <a:r>
              <a:rPr lang="en-US" dirty="0"/>
              <a:t>If ever rented out or used in a business – </a:t>
            </a:r>
            <a:r>
              <a:rPr lang="en-US" b="1" dirty="0"/>
              <a:t>out of scope</a:t>
            </a:r>
          </a:p>
          <a:p>
            <a:pPr lvl="1">
              <a:lnSpc>
                <a:spcPct val="110000"/>
              </a:lnSpc>
            </a:pPr>
            <a:r>
              <a:rPr lang="en-US" dirty="0"/>
              <a:t>Exception: 14 day rental (or less) allowed during year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Home is non-investment asset 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/>
              <a:t>Capital</a:t>
            </a:r>
            <a:r>
              <a:rPr lang="en-US" altLang="en-US" dirty="0"/>
              <a:t> asset for gains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Gain on sale = capital gain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Exclusion if satisfies main home tests</a:t>
            </a:r>
          </a:p>
          <a:p>
            <a:pPr lvl="1">
              <a:lnSpc>
                <a:spcPct val="110000"/>
              </a:lnSpc>
            </a:pPr>
            <a:r>
              <a:rPr lang="en-US" altLang="en-US" b="1" dirty="0"/>
              <a:t>Personal</a:t>
            </a:r>
            <a:r>
              <a:rPr lang="en-US" altLang="en-US" dirty="0"/>
              <a:t> asset for losses </a:t>
            </a:r>
          </a:p>
          <a:p>
            <a:pPr lvl="2">
              <a:lnSpc>
                <a:spcPct val="110000"/>
              </a:lnSpc>
            </a:pPr>
            <a:r>
              <a:rPr lang="en-US" altLang="en-US" dirty="0"/>
              <a:t>Loss on sale = nondeductible personal loss</a:t>
            </a:r>
          </a:p>
          <a:p>
            <a:pPr lvl="1">
              <a:lnSpc>
                <a:spcPct val="110000"/>
              </a:lnSpc>
              <a:buNone/>
            </a:pPr>
            <a:endParaRPr lang="en-US" dirty="0"/>
          </a:p>
          <a:p>
            <a:pPr lvl="1">
              <a:lnSpc>
                <a:spcPct val="110000"/>
              </a:lnSpc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Residence Defined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B41F0A2-092C-44DD-A163-6557A9AF99D7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1370362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4F2E09F-65C3-4E89-A124-6DCDEB8F69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  <p:sp>
        <p:nvSpPr>
          <p:cNvPr id="11469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Exclusion of gain</a:t>
            </a:r>
          </a:p>
          <a:p>
            <a:pPr lvl="1"/>
            <a:r>
              <a:rPr lang="en-US" altLang="en-US" dirty="0"/>
              <a:t>Up to $250,000 ($500,000 MFJ)</a:t>
            </a:r>
          </a:p>
          <a:p>
            <a:pPr lvl="1"/>
            <a:r>
              <a:rPr lang="en-US" altLang="en-US" dirty="0"/>
              <a:t>Must meet both eligibility tests:</a:t>
            </a:r>
          </a:p>
          <a:p>
            <a:pPr lvl="2"/>
            <a:r>
              <a:rPr lang="en-US" altLang="en-US" dirty="0"/>
              <a:t>Ownership Test</a:t>
            </a:r>
          </a:p>
          <a:p>
            <a:pPr lvl="2"/>
            <a:r>
              <a:rPr lang="en-US" altLang="en-US" dirty="0"/>
              <a:t>Use Test</a:t>
            </a:r>
          </a:p>
          <a:p>
            <a:pPr lvl="1"/>
            <a:r>
              <a:rPr lang="en-US" altLang="en-US" dirty="0"/>
              <a:t>Can not have excluded gain on another principal residence (main home) within two years of the sale date</a:t>
            </a:r>
          </a:p>
          <a:p>
            <a:pPr lvl="1"/>
            <a:endParaRPr lang="en-US" altLang="en-US" dirty="0"/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Gain on Principal Residence Exclusion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7143750" y="1714500"/>
            <a:ext cx="1028700" cy="285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50" b="1" dirty="0"/>
              <a:t>Pub 523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C6BD38-B4B3-4285-9713-7D0A1EC0CEB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525736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D97148-5855-4E82-8585-58E94C5A0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sp>
        <p:nvSpPr>
          <p:cNvPr id="116739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Principal residence (main home)</a:t>
            </a:r>
          </a:p>
          <a:p>
            <a:pPr lvl="1"/>
            <a:r>
              <a:rPr lang="en-US" altLang="en-US" dirty="0"/>
              <a:t>Where taxpayer lives most of the time</a:t>
            </a:r>
          </a:p>
          <a:p>
            <a:pPr lvl="1"/>
            <a:r>
              <a:rPr lang="en-US" altLang="en-US" dirty="0"/>
              <a:t>Can be house, houseboat, mobile home, condo or co-op</a:t>
            </a:r>
          </a:p>
          <a:p>
            <a:pPr lvl="1"/>
            <a:r>
              <a:rPr lang="en-US" altLang="en-US" dirty="0"/>
              <a:t>Must have cooking, sleeping and bathroom facilities</a:t>
            </a:r>
          </a:p>
          <a:p>
            <a:r>
              <a:rPr lang="en-US" altLang="en-US" dirty="0"/>
              <a:t>More than one home?</a:t>
            </a:r>
          </a:p>
          <a:p>
            <a:pPr lvl="1"/>
            <a:r>
              <a:rPr lang="en-US" altLang="en-US" dirty="0"/>
              <a:t>Home taxpayer lives in most of the time = main home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en-US" dirty="0"/>
              <a:t>Taxpayer cannot simply “choose”</a:t>
            </a:r>
          </a:p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Principal Residence Defined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C3D11A-57CB-4D56-AB36-D191D3E5AA7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961592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87D2E0F-6044-4784-ABA0-12C0412E2F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84995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During </a:t>
            </a:r>
            <a:r>
              <a:rPr lang="en-US" altLang="en-US" b="1" dirty="0"/>
              <a:t>5 years </a:t>
            </a:r>
            <a:r>
              <a:rPr lang="en-US" altLang="en-US" dirty="0"/>
              <a:t>ending with date of sale:</a:t>
            </a:r>
          </a:p>
          <a:p>
            <a:pPr lvl="1"/>
            <a:r>
              <a:rPr lang="en-US" altLang="en-US" dirty="0"/>
              <a:t>Ownership test:</a:t>
            </a:r>
          </a:p>
          <a:p>
            <a:pPr lvl="2"/>
            <a:r>
              <a:rPr lang="en-US" altLang="en-US" dirty="0"/>
              <a:t>Owned the home for at least two years </a:t>
            </a:r>
          </a:p>
          <a:p>
            <a:pPr lvl="1"/>
            <a:r>
              <a:rPr lang="en-US" altLang="en-US" dirty="0"/>
              <a:t>Use test:</a:t>
            </a:r>
          </a:p>
          <a:p>
            <a:pPr lvl="2"/>
            <a:r>
              <a:rPr lang="en-US" altLang="en-US" dirty="0"/>
              <a:t>Lived in home as main home for at least two years</a:t>
            </a:r>
          </a:p>
          <a:p>
            <a:r>
              <a:rPr lang="en-US" altLang="en-US" dirty="0"/>
              <a:t>The two-year periods do not have to be continuous nor overlapping </a:t>
            </a:r>
          </a:p>
        </p:txBody>
      </p:sp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Eligibility Tests for Exclusion of Gain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E3FEF5-A431-4113-AA81-7B0F51E118D2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84992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C9CEF-A20C-4F81-A32B-80FC07ECF7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sp>
        <p:nvSpPr>
          <p:cNvPr id="12186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altLang="en-US" dirty="0"/>
              <a:t>Special rule</a:t>
            </a:r>
          </a:p>
          <a:p>
            <a:pPr lvl="1"/>
            <a:r>
              <a:rPr lang="en-US" altLang="en-US" dirty="0"/>
              <a:t>Home is considered used as home during short-term absences (even if rented out, but that would be out of scope)</a:t>
            </a:r>
          </a:p>
          <a:p>
            <a:pPr>
              <a:buNone/>
            </a:pPr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Exclusion of Gain on Principal Residence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6186C4-D538-4CE5-8F06-3C1CAEE0B54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2217797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607366" y="6265308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en-US"/>
              <a:t>NTTC Training ala NJ – TY2019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E4B73E-AF28-4B74-996F-84AA7E358B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7204" y="6265308"/>
            <a:ext cx="702365" cy="365125"/>
          </a:xfrm>
        </p:spPr>
        <p:txBody>
          <a:bodyPr/>
          <a:lstStyle/>
          <a:p>
            <a:pPr>
              <a:defRPr/>
            </a:pPr>
            <a:fld id="{CD72C349-D014-4633-AD31-112E8BCED26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sp>
        <p:nvSpPr>
          <p:cNvPr id="10752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altLang="en-US" dirty="0"/>
              <a:t>Married taxpayers’ $500,000 exclusion when all apply: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Must file joint return 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Either spouse meets ownership test 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Both individuals meet use test </a:t>
            </a:r>
          </a:p>
          <a:p>
            <a:pPr lvl="1">
              <a:lnSpc>
                <a:spcPct val="110000"/>
              </a:lnSpc>
            </a:pPr>
            <a:r>
              <a:rPr lang="en-US" altLang="en-US" dirty="0"/>
              <a:t>Neither one excluded gain in two years before sale of current home</a:t>
            </a:r>
          </a:p>
          <a:p>
            <a:pPr>
              <a:lnSpc>
                <a:spcPct val="110000"/>
              </a:lnSpc>
            </a:pPr>
            <a:r>
              <a:rPr lang="en-US" altLang="en-US" dirty="0"/>
              <a:t>Otherwise, apply the tests to see if one spouse qualifies for $250,000 exclusion</a:t>
            </a:r>
          </a:p>
          <a:p>
            <a:pPr>
              <a:lnSpc>
                <a:spcPct val="110000"/>
              </a:lnSpc>
              <a:buFont typeface="Wingdings" charset="2"/>
              <a:buChar char="Ø"/>
            </a:pPr>
            <a:r>
              <a:rPr lang="en-US" altLang="en-US" dirty="0"/>
              <a:t>Unmarried taxpayers with jointly owned home may each independently qualify for $250,000 exclusion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1" y="878876"/>
            <a:ext cx="7772399" cy="857250"/>
          </a:xfrm>
        </p:spPr>
        <p:txBody>
          <a:bodyPr>
            <a:normAutofit/>
          </a:bodyPr>
          <a:lstStyle/>
          <a:p>
            <a:r>
              <a:rPr lang="en-US" altLang="en-US" dirty="0"/>
              <a:t>Exclusion – Married Taxpayers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29D4A2-958B-4B4B-9DE2-B3DCBA3E78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11-27-2019 v1a</a:t>
            </a:r>
          </a:p>
        </p:txBody>
      </p:sp>
    </p:spTree>
    <p:extLst>
      <p:ext uri="{BB962C8B-B14F-4D97-AF65-F5344CB8AC3E}">
        <p14:creationId xmlns:p14="http://schemas.microsoft.com/office/powerpoint/2010/main" val="337519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est0.pptx" id="{CC562863-BD57-406F-98B2-9724686E7091}" vid="{C13A453C-3A0E-4BA4-B766-C0BD3EBB303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NTTC</Template>
  <TotalTime>13</TotalTime>
  <Words>2238</Words>
  <Application>Microsoft Office PowerPoint</Application>
  <PresentationFormat>On-screen Show (4:3)</PresentationFormat>
  <Paragraphs>387</Paragraphs>
  <Slides>33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Wingdings</vt:lpstr>
      <vt:lpstr>Default Theme</vt:lpstr>
      <vt:lpstr>Sale of Personal Residence</vt:lpstr>
      <vt:lpstr>Lesson Topics</vt:lpstr>
      <vt:lpstr>The Interview </vt:lpstr>
      <vt:lpstr>Personal Residence Defined</vt:lpstr>
      <vt:lpstr>Gain on Principal Residence Exclusion</vt:lpstr>
      <vt:lpstr>Principal Residence Defined</vt:lpstr>
      <vt:lpstr>Eligibility Tests for Exclusion of Gain</vt:lpstr>
      <vt:lpstr>Exclusion of Gain on Principal Residence</vt:lpstr>
      <vt:lpstr>Exclusion – Married Taxpayers</vt:lpstr>
      <vt:lpstr>Reporting Sale of Personal Residence</vt:lpstr>
      <vt:lpstr>Sale of Other Personal Residence</vt:lpstr>
      <vt:lpstr>Determining Cost Basis (taxpayer’s responsibility)</vt:lpstr>
      <vt:lpstr>Determining Cost Basis</vt:lpstr>
      <vt:lpstr>Determining Cost Basis</vt:lpstr>
      <vt:lpstr>Determining Gain on Sale</vt:lpstr>
      <vt:lpstr>Quiz 1: Can the Exclusion of Gain be Claimed?</vt:lpstr>
      <vt:lpstr>Quiz 1: Answer</vt:lpstr>
      <vt:lpstr>Quiz 2: Can These be Added to Basis?</vt:lpstr>
      <vt:lpstr>Sale of Principal Residence TaxSlayer Entry</vt:lpstr>
      <vt:lpstr>Direct Entry:  Excluding Gain </vt:lpstr>
      <vt:lpstr>Direct Entry:  Nondeductible Loss</vt:lpstr>
      <vt:lpstr>TaxSlayer Sale of Home Worksheet</vt:lpstr>
      <vt:lpstr>TaxSlayer Sale of Home Worksheet</vt:lpstr>
      <vt:lpstr>TaxSlayer Sale of Home  Worksheet</vt:lpstr>
      <vt:lpstr>Sale of Personal Residence Quality Review</vt:lpstr>
      <vt:lpstr>Comprehensive Topics</vt:lpstr>
      <vt:lpstr>Basis for Surviving Spouse</vt:lpstr>
      <vt:lpstr>Basis for Surviving Spouse - Example</vt:lpstr>
      <vt:lpstr>Basis for Gifted Home - Example</vt:lpstr>
      <vt:lpstr>Special Rule for Surviving Spouse</vt:lpstr>
      <vt:lpstr>Reduced Exclusion</vt:lpstr>
      <vt:lpstr>Suspension of 5-year Test Period</vt:lpstr>
      <vt:lpstr>Sale of Personal Residence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01</dc:title>
  <dc:creator>Al TP4F</dc:creator>
  <cp:lastModifiedBy>Al TP4F</cp:lastModifiedBy>
  <cp:revision>4</cp:revision>
  <dcterms:created xsi:type="dcterms:W3CDTF">2019-11-27T20:06:40Z</dcterms:created>
  <dcterms:modified xsi:type="dcterms:W3CDTF">2019-11-27T21:38:10Z</dcterms:modified>
</cp:coreProperties>
</file>